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0" r:id="rId4"/>
    <p:sldId id="261" r:id="rId5"/>
    <p:sldId id="263" r:id="rId6"/>
    <p:sldId id="264" r:id="rId7"/>
    <p:sldId id="265" r:id="rId8"/>
    <p:sldId id="266" r:id="rId9"/>
    <p:sldId id="269" r:id="rId10"/>
    <p:sldId id="270" r:id="rId11"/>
    <p:sldId id="271" r:id="rId12"/>
    <p:sldId id="281" r:id="rId13"/>
    <p:sldId id="274" r:id="rId14"/>
    <p:sldId id="273" r:id="rId15"/>
    <p:sldId id="275" r:id="rId16"/>
    <p:sldId id="276" r:id="rId17"/>
    <p:sldId id="277" r:id="rId18"/>
    <p:sldId id="278" r:id="rId19"/>
    <p:sldId id="282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09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5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2.png>
</file>

<file path=ppt/media/image16.png>
</file>

<file path=ppt/media/image2.jpeg>
</file>

<file path=ppt/media/image3.jpg>
</file>

<file path=ppt/media/image3.png>
</file>

<file path=ppt/media/image4.jpeg>
</file>

<file path=ppt/media/image5.png>
</file>

<file path=ppt/media/image50.png>
</file>

<file path=ppt/media/image6.jpeg>
</file>

<file path=ppt/media/image7.png>
</file>

<file path=ppt/media/image8.jpeg>
</file>

<file path=ppt/media/image80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E8FC41-0E43-6440-9F3B-F9F5D806A47A}" type="datetimeFigureOut">
              <a:rPr kumimoji="1" lang="zh-CN" altLang="en-US" smtClean="0"/>
              <a:t>2018/3/6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226E30-2517-E949-936C-D449E11450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819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8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4.jpeg"/><Relationship Id="rId4" Type="http://schemas.openxmlformats.org/officeDocument/2006/relationships/image" Target="../media/image5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DCECDC-EEE3-4128-AA5E-82A8C08796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60EDE0-989C-4E16-AF94-F652294D828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3985C0-E548-44D2-B30E-F3E42DADE13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71638" y="886480"/>
            <a:ext cx="10058400" cy="3892168"/>
          </a:xfrm>
        </p:spPr>
        <p:txBody>
          <a:bodyPr>
            <a:normAutofit/>
          </a:bodyPr>
          <a:lstStyle/>
          <a:p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 Fat Prediction</a:t>
            </a:r>
            <a:endParaRPr kumimoji="1"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71638" y="5207264"/>
            <a:ext cx="10058400" cy="1143000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solidFill>
                  <a:srgbClr val="FFFFFF"/>
                </a:solidFill>
              </a:rPr>
              <a:t>Stat</a:t>
            </a:r>
            <a:r>
              <a:rPr kumimoji="1" lang="zh-CN" altLang="en-US" dirty="0">
                <a:solidFill>
                  <a:srgbClr val="FFFFFF"/>
                </a:solidFill>
              </a:rPr>
              <a:t> </a:t>
            </a:r>
            <a:r>
              <a:rPr kumimoji="1" lang="en-US" altLang="zh-CN" dirty="0">
                <a:solidFill>
                  <a:srgbClr val="FFFFFF"/>
                </a:solidFill>
              </a:rPr>
              <a:t>628</a:t>
            </a:r>
            <a:r>
              <a:rPr kumimoji="1" lang="zh-CN" altLang="en-US" dirty="0">
                <a:solidFill>
                  <a:srgbClr val="FFFFFF"/>
                </a:solidFill>
              </a:rPr>
              <a:t> </a:t>
            </a:r>
            <a:r>
              <a:rPr kumimoji="1" lang="en-US" altLang="zh-CN" dirty="0">
                <a:solidFill>
                  <a:srgbClr val="FFFFFF"/>
                </a:solidFill>
              </a:rPr>
              <a:t>Module</a:t>
            </a:r>
            <a:r>
              <a:rPr kumimoji="1" lang="zh-CN" altLang="en-US" dirty="0">
                <a:solidFill>
                  <a:srgbClr val="FFFFFF"/>
                </a:solidFill>
              </a:rPr>
              <a:t> </a:t>
            </a:r>
            <a:r>
              <a:rPr kumimoji="1" lang="en-US" altLang="zh-CN" dirty="0">
                <a:solidFill>
                  <a:srgbClr val="FFFFFF"/>
                </a:solidFill>
              </a:rPr>
              <a:t>1 by Group7(wed)</a:t>
            </a:r>
            <a:r>
              <a:rPr kumimoji="1" lang="en-US" altLang="zh-CN" dirty="0"/>
              <a:t> 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0384C8F-A2CC-4C4F-891D-9EF8852676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897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6"/>
    </mc:Choice>
    <mc:Fallback>
      <p:transition spd="slow" advTm="4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3: Variable Selection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960034"/>
            <a:ext cx="10058400" cy="4023360"/>
          </a:xfrm>
        </p:spPr>
        <p:txBody>
          <a:bodyPr/>
          <a:lstStyle/>
          <a:p>
            <a:r>
              <a:rPr kumimoji="1" lang="en-US" altLang="zh-CN" sz="2400" dirty="0"/>
              <a:t>Applied ANOVA on selected models vs full model</a:t>
            </a:r>
          </a:p>
          <a:p>
            <a:r>
              <a:rPr kumimoji="1" lang="en-US" altLang="zh-CN" sz="2400" dirty="0"/>
              <a:t>“BIC backward” model with four variables is good enough:</a:t>
            </a:r>
          </a:p>
          <a:p>
            <a:endParaRPr kumimoji="1" lang="en-US" altLang="zh-CN" sz="2400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b="0" dirty="0"/>
              <a:t>                     </a:t>
            </a:r>
          </a:p>
          <a:p>
            <a:r>
              <a:rPr kumimoji="1" lang="en-US" altLang="zh-CN" sz="2400" dirty="0"/>
              <a:t>        </a:t>
            </a:r>
          </a:p>
          <a:p>
            <a:endParaRPr kumimoji="1"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037" y="3509184"/>
            <a:ext cx="6132886" cy="151288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F15BCB8-8C57-FA4C-B50F-334FCA04EA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957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89"/>
    </mc:Choice>
    <mc:Fallback>
      <p:transition spd="slow" advTm="19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3: Variable Selection</a:t>
            </a:r>
            <a:endParaRPr kumimoji="1" lang="zh-CN" alt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kumimoji="1" lang="en-US" altLang="zh-CN" sz="2400" dirty="0"/>
              </a:p>
              <a:p>
                <a:r>
                  <a:rPr kumimoji="1" lang="en-US" altLang="zh-CN" sz="2400" dirty="0"/>
                  <a:t>Two reserved model:</a:t>
                </a:r>
                <a:endParaRPr kumimoji="1" lang="en-US" altLang="zh-CN" dirty="0"/>
              </a:p>
              <a:p>
                <a:pPr>
                  <a:lnSpc>
                    <a:spcPct val="40000"/>
                  </a:lnSpc>
                </a:pPr>
                <a:endParaRPr kumimoji="1" lang="en-US" altLang="zh-CN" sz="2400" dirty="0"/>
              </a:p>
              <a:p>
                <a:r>
                  <a:rPr kumimoji="1" lang="en-US" altLang="zh-CN" sz="2400" dirty="0"/>
                  <a:t>Model</a:t>
                </a:r>
                <a:r>
                  <a:rPr kumimoji="1" lang="zh-CN" altLang="en-US" sz="2400" dirty="0"/>
                  <a:t> </a:t>
                </a:r>
                <a:r>
                  <a:rPr kumimoji="1" lang="en-US" altLang="zh-CN" sz="2400" dirty="0"/>
                  <a:t>1:</a:t>
                </a:r>
              </a:p>
              <a:p>
                <a:r>
                  <a:rPr kumimoji="1" lang="zh-CN" altLang="en-US" sz="2400" dirty="0"/>
                  <a:t>                </a:t>
                </a:r>
                <a14:m>
                  <m:oMath xmlns:m="http://schemas.openxmlformats.org/officeDocument/2006/math">
                    <m:r>
                      <a:rPr kumimoji="1" lang="en-US" altLang="zh-CN" sz="2400" i="1">
                        <a:latin typeface="Cambria Math" charset="0"/>
                      </a:rPr>
                      <m:t>𝐵𝑜𝑑𝑦𝑓𝑎𝑡</m:t>
                    </m:r>
                    <m:r>
                      <a:rPr kumimoji="1" lang="en-US" altLang="zh-CN" sz="2400" i="1">
                        <a:latin typeface="Cambria Math" charset="0"/>
                      </a:rPr>
                      <m:t> ~ </m:t>
                    </m:r>
                    <m:r>
                      <a:rPr kumimoji="1" lang="en-US" altLang="zh-CN" sz="2400" i="1">
                        <a:latin typeface="Cambria Math" charset="0"/>
                      </a:rPr>
                      <m:t>𝑊𝐸𝐼𝐺𝐻𝑇</m:t>
                    </m:r>
                    <m:r>
                      <a:rPr kumimoji="1" lang="en-US" altLang="zh-CN" sz="2400" i="1">
                        <a:latin typeface="Cambria Math" charset="0"/>
                      </a:rPr>
                      <m:t>+</m:t>
                    </m:r>
                    <m:r>
                      <a:rPr kumimoji="1" lang="en-US" altLang="zh-CN" sz="2400" i="1">
                        <a:latin typeface="Cambria Math" charset="0"/>
                      </a:rPr>
                      <m:t>𝐴𝐵𝐷𝑂𝑀𝐸𝑁</m:t>
                    </m:r>
                    <m:r>
                      <a:rPr kumimoji="1" lang="en-US" altLang="zh-CN" sz="2400" i="1">
                        <a:latin typeface="Cambria Math" charset="0"/>
                      </a:rPr>
                      <m:t>+</m:t>
                    </m:r>
                    <m:r>
                      <a:rPr kumimoji="1" lang="en-US" altLang="zh-CN" sz="2400" i="1">
                        <a:latin typeface="Cambria Math" charset="0"/>
                      </a:rPr>
                      <m:t>𝐹𝑂𝑅𝐸𝐴𝑅𝑀</m:t>
                    </m:r>
                    <m:r>
                      <a:rPr kumimoji="1" lang="en-US" altLang="zh-CN" sz="2400" i="1">
                        <a:latin typeface="Cambria Math" charset="0"/>
                      </a:rPr>
                      <m:t>+</m:t>
                    </m:r>
                    <m:r>
                      <a:rPr kumimoji="1" lang="en-US" altLang="zh-CN" sz="2400" i="1">
                        <a:latin typeface="Cambria Math" charset="0"/>
                      </a:rPr>
                      <m:t>𝑊𝑅𝐼𝑆𝑇</m:t>
                    </m:r>
                  </m:oMath>
                </a14:m>
                <a:endParaRPr kumimoji="1" lang="en-US" altLang="zh-CN" sz="2400" dirty="0"/>
              </a:p>
              <a:p>
                <a:r>
                  <a:rPr kumimoji="1" lang="en-US" altLang="zh-CN" sz="2400" dirty="0"/>
                  <a:t>Model</a:t>
                </a:r>
                <a:r>
                  <a:rPr kumimoji="1" lang="zh-CN" altLang="en-US" sz="2400" dirty="0"/>
                  <a:t> </a:t>
                </a:r>
                <a:r>
                  <a:rPr kumimoji="1" lang="en-US" altLang="zh-CN" sz="2400" dirty="0"/>
                  <a:t>2:</a:t>
                </a:r>
              </a:p>
              <a:p>
                <a:r>
                  <a:rPr kumimoji="1" lang="zh-CN" altLang="en-US" sz="2400" dirty="0"/>
                  <a:t>                </a:t>
                </a:r>
                <a14:m>
                  <m:oMath xmlns:m="http://schemas.openxmlformats.org/officeDocument/2006/math">
                    <m:r>
                      <a:rPr kumimoji="1" lang="en-US" altLang="zh-CN" sz="2400" i="1">
                        <a:latin typeface="Cambria Math" charset="0"/>
                      </a:rPr>
                      <m:t>𝐵𝑜𝑑𝑦𝑓𝑎𝑡</m:t>
                    </m:r>
                    <m:r>
                      <a:rPr kumimoji="1" lang="en-US" altLang="zh-CN" sz="2400" i="1">
                        <a:latin typeface="Cambria Math" charset="0"/>
                      </a:rPr>
                      <m:t> ~ </m:t>
                    </m:r>
                    <m:r>
                      <a:rPr kumimoji="1" lang="en-US" altLang="zh-CN" sz="2400" i="1">
                        <a:latin typeface="Cambria Math" charset="0"/>
                      </a:rPr>
                      <m:t>𝑊𝐸𝐼𝐺𝐻𝑇</m:t>
                    </m:r>
                    <m:r>
                      <a:rPr kumimoji="1" lang="en-US" altLang="zh-CN" sz="2400" i="1">
                        <a:latin typeface="Cambria Math" charset="0"/>
                      </a:rPr>
                      <m:t>+</m:t>
                    </m:r>
                    <m:r>
                      <a:rPr kumimoji="1" lang="en-US" altLang="zh-CN" sz="2400" i="1">
                        <a:latin typeface="Cambria Math" charset="0"/>
                      </a:rPr>
                      <m:t>𝐴𝐵𝐷𝑂𝑀𝐸𝑁</m:t>
                    </m:r>
                  </m:oMath>
                </a14:m>
                <a:endParaRPr kumimoji="1" lang="en-US" altLang="zh-CN" sz="24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8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C6F8BD0-32C8-324D-BF7C-AB5099527C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42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02"/>
    </mc:Choice>
    <mc:Fallback>
      <p:transition spd="slow" advTm="14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84B70D5-875B-433D-BDBD-1522A85D6C1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FC539C-B783-4B03-9F9E-D13430F3F6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299956-A9E7-4FC1-A0B1-D590CA9730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947DF4A-614C-4B4C-8B80-E5B9D8E8CFE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2" b="5582"/>
          <a:stretch/>
        </p:blipFill>
        <p:spPr>
          <a:xfrm>
            <a:off x="1214438" y="640081"/>
            <a:ext cx="6066296" cy="50177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Part 4: Model Diagnostic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891239" y="2860651"/>
            <a:ext cx="3690257" cy="3670180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For model 1:    </a:t>
            </a:r>
          </a:p>
          <a:p>
            <a:r>
              <a:rPr kumimoji="1" lang="en-US" altLang="zh-CN" sz="2400" dirty="0"/>
              <a:t>We found that </a:t>
            </a:r>
            <a:r>
              <a:rPr kumimoji="1" lang="en-US" altLang="zh-Hans" sz="2400" dirty="0"/>
              <a:t>l</a:t>
            </a:r>
            <a:r>
              <a:rPr kumimoji="1" lang="en-US" altLang="zh-CN" sz="2400" dirty="0"/>
              <a:t>inearity assumption is not satisfied:</a:t>
            </a:r>
            <a:endParaRPr kumimoji="1" lang="zh-CN" altLang="en-US" sz="2400" dirty="0"/>
          </a:p>
        </p:txBody>
      </p:sp>
      <p:sp>
        <p:nvSpPr>
          <p:cNvPr id="5" name="文本框 4"/>
          <p:cNvSpPr txBox="1"/>
          <p:nvPr/>
        </p:nvSpPr>
        <p:spPr>
          <a:xfrm rot="10800000">
            <a:off x="736444" y="1695410"/>
            <a:ext cx="461665" cy="2514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zh-CN" dirty="0"/>
              <a:t>Component Plus Residual 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783242" y="5657850"/>
            <a:ext cx="92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/>
              <a:t>Weight</a:t>
            </a:r>
            <a:endParaRPr kumimoji="1" lang="zh-CN" alt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FF5CE15-9BBB-2842-B496-A42FCEC275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892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85"/>
    </mc:Choice>
    <mc:Fallback>
      <p:transition spd="slow" advTm="23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4: Model Diagnostic</a:t>
            </a:r>
            <a:endParaRPr kumimoji="1" lang="zh-CN" alt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3719002"/>
                <a:ext cx="10826015" cy="4023360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zh-CN" sz="2400" i="1" smtClean="0">
                        <a:latin typeface="Cambria Math" charset="0"/>
                      </a:rPr>
                      <m:t>𝐵𝑜𝑑𝑦𝑓𝑎𝑡</m:t>
                    </m:r>
                    <m:d>
                      <m:dPr>
                        <m:ctrlPr>
                          <a:rPr kumimoji="1"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sz="2400" i="1">
                            <a:latin typeface="Cambria Math" charset="0"/>
                          </a:rPr>
                          <m:t>%</m:t>
                        </m:r>
                      </m:e>
                    </m:d>
                    <m:r>
                      <a:rPr kumimoji="1" lang="en-US" altLang="zh-CN" sz="2400" i="1">
                        <a:latin typeface="Cambria Math" charset="0"/>
                      </a:rPr>
                      <m:t>=30 −0.5</m:t>
                    </m:r>
                    <m:r>
                      <a:rPr kumimoji="1" lang="en-US" altLang="zh-CN" sz="2400" i="1">
                        <a:latin typeface="Cambria Math" charset="0"/>
                      </a:rPr>
                      <m:t>𝑊𝐸𝐼𝐺𝐻𝑇</m:t>
                    </m:r>
                    <m:d>
                      <m:dPr>
                        <m:ctrlPr>
                          <a:rPr kumimoji="1"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sz="2400" i="1">
                            <a:latin typeface="Cambria Math" charset="0"/>
                          </a:rPr>
                          <m:t>𝑘𝑔</m:t>
                        </m:r>
                      </m:e>
                    </m:d>
                    <m:r>
                      <a:rPr kumimoji="1" lang="en-US" altLang="zh-CN" sz="2400" i="1">
                        <a:latin typeface="Cambria Math" charset="0"/>
                      </a:rPr>
                      <m:t>+0.9</m:t>
                    </m:r>
                    <m:r>
                      <a:rPr kumimoji="1" lang="en-US" altLang="zh-CN" sz="2400" i="1">
                        <a:latin typeface="Cambria Math" charset="0"/>
                      </a:rPr>
                      <m:t>𝐴𝐵𝐷𝑂𝑀𝐸𝑁</m:t>
                    </m:r>
                    <m:d>
                      <m:dPr>
                        <m:ctrlPr>
                          <a:rPr kumimoji="1"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sz="2400" i="1">
                            <a:latin typeface="Cambria Math" charset="0"/>
                          </a:rPr>
                          <m:t>𝑐𝑚</m:t>
                        </m:r>
                      </m:e>
                    </m:d>
                    <m:r>
                      <a:rPr kumimoji="1" lang="en-US" altLang="zh-CN" sz="2400" i="1">
                        <a:latin typeface="Cambria Math" charset="0"/>
                      </a:rPr>
                      <m:t>+</m:t>
                    </m:r>
                    <m:r>
                      <a:rPr kumimoji="1" lang="en-US" altLang="zh-CN" sz="2400" b="0" i="1" smtClean="0">
                        <a:latin typeface="Cambria Math" charset="0"/>
                      </a:rPr>
                      <m:t>                               </m:t>
                    </m:r>
                    <m:r>
                      <a:rPr kumimoji="1" lang="en-US" altLang="zh-CN" sz="2400" i="1">
                        <a:latin typeface="Cambria Math" charset="0"/>
                      </a:rPr>
                      <m:t>0.2</m:t>
                    </m:r>
                    <m:r>
                      <a:rPr kumimoji="1" lang="en-US" altLang="zh-CN" sz="2400" i="1">
                        <a:latin typeface="Cambria Math" charset="0"/>
                      </a:rPr>
                      <m:t>𝐹𝑂𝑅𝐸𝐴𝑅𝑀</m:t>
                    </m:r>
                    <m:d>
                      <m:dPr>
                        <m:ctrlPr>
                          <a:rPr kumimoji="1"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sz="2400" i="1">
                            <a:latin typeface="Cambria Math" charset="0"/>
                          </a:rPr>
                          <m:t>𝑐𝑚</m:t>
                        </m:r>
                      </m:e>
                    </m:d>
                    <m:r>
                      <a:rPr kumimoji="1" lang="en-US" altLang="zh-CN" sz="2400" i="1">
                        <a:latin typeface="Cambria Math" charset="0"/>
                      </a:rPr>
                      <m:t>−1.3</m:t>
                    </m:r>
                    <m:r>
                      <a:rPr kumimoji="1" lang="en-US" altLang="zh-CN" sz="2400" i="1">
                        <a:latin typeface="Cambria Math" charset="0"/>
                      </a:rPr>
                      <m:t>𝑊𝑅𝐼𝑆𝑇</m:t>
                    </m:r>
                    <m:d>
                      <m:dPr>
                        <m:ctrlPr>
                          <a:rPr kumimoji="1"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sz="2400" i="1">
                            <a:latin typeface="Cambria Math" charset="0"/>
                          </a:rPr>
                          <m:t>𝑐𝑚</m:t>
                        </m:r>
                      </m:e>
                    </m:d>
                    <m:r>
                      <a:rPr kumimoji="1" lang="en-US" altLang="zh-CN" sz="2400" i="1">
                        <a:latin typeface="Cambria Math" charset="0"/>
                      </a:rPr>
                      <m:t>−766.5</m:t>
                    </m:r>
                    <m:r>
                      <a:rPr kumimoji="1" lang="en-US" altLang="zh-CN" sz="2400" i="1">
                        <a:latin typeface="Cambria Math" charset="0"/>
                      </a:rPr>
                      <m:t>𝑊𝐸𝐼𝐺𝐻</m:t>
                    </m:r>
                    <m:sSup>
                      <m:sSupPr>
                        <m:ctrlPr>
                          <a:rPr kumimoji="1"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2400" i="1">
                            <a:latin typeface="Cambria Math" charset="0"/>
                          </a:rPr>
                          <m:t>𝑇</m:t>
                        </m:r>
                      </m:e>
                      <m:sup>
                        <m:d>
                          <m:dPr>
                            <m:begChr m:val="{"/>
                            <m:endChr m:val="}"/>
                            <m:ctrlPr>
                              <a:rPr kumimoji="1"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sz="2400" i="1">
                                <a:latin typeface="Cambria Math" charset="0"/>
                              </a:rPr>
                              <m:t>−0.7</m:t>
                            </m:r>
                          </m:e>
                        </m:d>
                      </m:sup>
                    </m:sSup>
                    <m:r>
                      <a:rPr kumimoji="1" lang="en-US" altLang="zh-Hans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Hans" sz="2400" b="0" i="1" smtClean="0">
                        <a:latin typeface="Cambria Math" panose="02040503050406030204" pitchFamily="18" charset="0"/>
                      </a:rPr>
                      <m:t>𝑘𝑔</m:t>
                    </m:r>
                    <m:r>
                      <a:rPr kumimoji="1" lang="en-US" altLang="zh-Han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kumimoji="1" lang="en-US" altLang="zh-CN" sz="2400" i="1" dirty="0">
                  <a:latin typeface="Cambria Math" charset="0"/>
                </a:endParaRPr>
              </a:p>
              <a:p>
                <a:endParaRPr kumimoji="1" lang="en-US" altLang="zh-CN" sz="2400" dirty="0"/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3719002"/>
                <a:ext cx="10826015" cy="4023360"/>
              </a:xfrm>
              <a:blipFill>
                <a:blip r:embed="rId4"/>
                <a:stretch>
                  <a:fillRect l="-1639" t="-15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/>
          <p:cNvSpPr txBox="1"/>
          <p:nvPr/>
        </p:nvSpPr>
        <p:spPr>
          <a:xfrm>
            <a:off x="1097280" y="2074962"/>
            <a:ext cx="5564982" cy="1644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spc="-50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  <a:cs typeface="+mj-cs"/>
              </a:rPr>
              <a:t>For model 1:    </a:t>
            </a:r>
          </a:p>
          <a:p>
            <a:pPr>
              <a:lnSpc>
                <a:spcPts val="2460"/>
              </a:lnSpc>
            </a:pPr>
            <a:endParaRPr kumimoji="1" lang="en-US" altLang="zh-CN" sz="2800" spc="-50" dirty="0">
              <a:solidFill>
                <a:schemeClr val="tx1">
                  <a:lumMod val="75000"/>
                  <a:lumOff val="25000"/>
                </a:schemeClr>
              </a:solidFill>
              <a:ea typeface="+mj-ea"/>
              <a:cs typeface="+mj-cs"/>
            </a:endParaRPr>
          </a:p>
          <a:p>
            <a:r>
              <a:rPr kumimoji="1" lang="en-US" altLang="zh-CN" sz="2800" spc="-50" dirty="0"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  <a:cs typeface="+mj-cs"/>
              </a:rPr>
              <a:t>After transformation, we got:</a:t>
            </a:r>
          </a:p>
          <a:p>
            <a:endParaRPr kumimoji="1" lang="zh-CN" altLang="en-US" sz="2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2C7200-56BA-574F-A492-60BD4A25A0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97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2"/>
    </mc:Choice>
    <mc:Fallback>
      <p:transition spd="slow" advTm="5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284B70D5-875B-433D-BDBD-1522A85D6C1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7FC539C-B783-4B03-9F9E-D13430F3F6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E299956-A9E7-4FC1-A0B1-D590CA9730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947DF4A-614C-4B4C-8B80-E5B9D8E8CFE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/>
          <a:stretch/>
        </p:blipFill>
        <p:spPr>
          <a:xfrm>
            <a:off x="842963" y="428625"/>
            <a:ext cx="5625401" cy="57687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Part 4: Model Diagnostic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859485" y="2730620"/>
            <a:ext cx="3690257" cy="3670180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For model 2:</a:t>
            </a:r>
          </a:p>
          <a:p>
            <a:r>
              <a:rPr kumimoji="1" lang="en-US" altLang="zh-CN" sz="2400" dirty="0"/>
              <a:t>Again, linearity assumption is not satisfied.</a:t>
            </a:r>
            <a:endParaRPr kumimoji="1" lang="zh-CN" altLang="en-US" sz="2400" dirty="0"/>
          </a:p>
        </p:txBody>
      </p:sp>
      <p:sp>
        <p:nvSpPr>
          <p:cNvPr id="9" name="文本框 4">
            <a:extLst>
              <a:ext uri="{FF2B5EF4-FFF2-40B4-BE49-F238E27FC236}">
                <a16:creationId xmlns:a16="http://schemas.microsoft.com/office/drawing/2014/main" id="{9238A515-1FC7-5245-A95F-4AE707B7DAB4}"/>
              </a:ext>
            </a:extLst>
          </p:cNvPr>
          <p:cNvSpPr txBox="1"/>
          <p:nvPr/>
        </p:nvSpPr>
        <p:spPr>
          <a:xfrm rot="10800000">
            <a:off x="520691" y="1695410"/>
            <a:ext cx="461665" cy="2514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zh-CN" dirty="0"/>
              <a:t>Component Plus Residual </a:t>
            </a:r>
            <a:endParaRPr kumimoji="1" lang="zh-CN" alt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E670D9A-D42F-134D-9491-2C820F99EC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89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64"/>
    </mc:Choice>
    <mc:Fallback>
      <p:transition spd="slow" advTm="74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4: Model Diagnostic</a:t>
            </a:r>
            <a:endParaRPr kumimoji="1" lang="zh-CN" alt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340168" y="2145771"/>
                <a:ext cx="11087100" cy="3997854"/>
              </a:xfrm>
            </p:spPr>
            <p:txBody>
              <a:bodyPr>
                <a:normAutofit/>
              </a:bodyPr>
              <a:lstStyle/>
              <a:p>
                <a:r>
                  <a:rPr kumimoji="1" lang="en-US" altLang="zh-CN" sz="2800" spc="-50" dirty="0">
                    <a:ea typeface="+mj-ea"/>
                    <a:cs typeface="+mj-cs"/>
                  </a:rPr>
                  <a:t>For model 2</a:t>
                </a:r>
                <a:r>
                  <a:rPr kumimoji="1" lang="en-US" altLang="zh-CN" sz="2800" dirty="0"/>
                  <a:t>:</a:t>
                </a:r>
              </a:p>
              <a:p>
                <a:pPr>
                  <a:lnSpc>
                    <a:spcPct val="40000"/>
                  </a:lnSpc>
                </a:pPr>
                <a:endParaRPr kumimoji="1" lang="en-US" altLang="zh-CN" sz="2800" spc="-50" dirty="0">
                  <a:ea typeface="+mj-ea"/>
                  <a:cs typeface="+mj-cs"/>
                </a:endParaRPr>
              </a:p>
              <a:p>
                <a:r>
                  <a:rPr kumimoji="1" lang="en-US" altLang="zh-CN" sz="2800" spc="-50" dirty="0">
                    <a:ea typeface="+mj-ea"/>
                    <a:cs typeface="+mj-cs"/>
                  </a:rPr>
                  <a:t>After transformation, we got:    </a:t>
                </a:r>
              </a:p>
              <a:p>
                <a:endParaRPr kumimoji="1" lang="en-US" altLang="zh-CN" sz="2800" spc="-50" dirty="0">
                  <a:ea typeface="+mj-ea"/>
                  <a:cs typeface="+mj-cs"/>
                </a:endParaRPr>
              </a:p>
              <a:p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</a:rPr>
                      <m:t>𝐵𝑜𝑑𝑦𝑓𝑎𝑡</m:t>
                    </m:r>
                    <m:d>
                      <m:d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%</m:t>
                        </m:r>
                      </m:e>
                    </m:d>
                    <m:r>
                      <a:rPr kumimoji="1" lang="en-US" altLang="zh-CN" i="1">
                        <a:latin typeface="Cambria Math" charset="0"/>
                      </a:rPr>
                      <m:t>=17.42 −0.58</m:t>
                    </m:r>
                    <m:r>
                      <a:rPr kumimoji="1" lang="en-US" altLang="zh-CN" i="1">
                        <a:latin typeface="Cambria Math" charset="0"/>
                      </a:rPr>
                      <m:t>𝑊𝐸𝐼𝐺𝐻𝑇</m:t>
                    </m:r>
                    <m:d>
                      <m:d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𝑘𝑔</m:t>
                        </m:r>
                      </m:e>
                    </m:d>
                    <m:r>
                      <a:rPr kumimoji="1" lang="en-US" altLang="zh-CN" i="1">
                        <a:latin typeface="Cambria Math" charset="0"/>
                      </a:rPr>
                      <m:t>+0.91</m:t>
                    </m:r>
                    <m:r>
                      <a:rPr kumimoji="1" lang="en-US" altLang="zh-CN" i="1">
                        <a:latin typeface="Cambria Math" charset="0"/>
                      </a:rPr>
                      <m:t>𝐴𝐵𝐷𝑂𝑀𝐸𝑁</m:t>
                    </m:r>
                    <m:d>
                      <m:d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𝑐𝑚</m:t>
                        </m:r>
                      </m:e>
                    </m:d>
                    <m:r>
                      <a:rPr kumimoji="1" lang="en-US" altLang="zh-CN" i="1">
                        <a:latin typeface="Cambria Math" charset="0"/>
                      </a:rPr>
                      <m:t> − 775.34</m:t>
                    </m:r>
                    <m:r>
                      <a:rPr kumimoji="1" lang="en-US" altLang="zh-CN" i="1">
                        <a:latin typeface="Cambria Math" charset="0"/>
                      </a:rPr>
                      <m:t>𝑊𝐸𝐼𝐺𝐻</m:t>
                    </m:r>
                    <m:sSup>
                      <m:sSup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𝑇</m:t>
                        </m:r>
                      </m:e>
                      <m:sup>
                        <m:d>
                          <m:dPr>
                            <m:begChr m:val="{"/>
                            <m:endChr m:val="}"/>
                            <m:ctrl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i="1">
                                <a:latin typeface="Cambria Math" charset="0"/>
                              </a:rPr>
                              <m:t>−0.7</m:t>
                            </m:r>
                          </m:e>
                        </m:d>
                      </m:sup>
                    </m:sSup>
                  </m:oMath>
                </a14:m>
                <a:endParaRPr kumimoji="1" lang="en-US" altLang="zh-CN" sz="1800" dirty="0"/>
              </a:p>
              <a:p>
                <a:endParaRPr kumimoji="1" lang="en-US" altLang="zh-CN" dirty="0"/>
              </a:p>
              <a:p>
                <a:r>
                  <a:rPr kumimoji="1" lang="en-US" altLang="zh-CN" b="0" dirty="0"/>
                  <a:t>                </a:t>
                </a:r>
                <a:endParaRPr kumimoji="1" lang="en-US" altLang="zh-CN" dirty="0"/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40168" y="2145771"/>
                <a:ext cx="11087100" cy="3997854"/>
              </a:xfrm>
              <a:blipFill>
                <a:blip r:embed="rId4"/>
                <a:stretch>
                  <a:fillRect l="-1373" t="-2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984E867-D391-6D43-B6B3-662EECAB97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428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05"/>
    </mc:Choice>
    <mc:Fallback>
      <p:transition spd="slow" advTm="7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b="1" dirty="0"/>
              <a:t>Part 5: Model Comparison and Outlier Detection</a:t>
            </a:r>
            <a:endParaRPr kumimoji="1" lang="zh-CN" altLang="en-US" sz="40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r>
              <a:rPr kumimoji="1" lang="en-US" altLang="zh-CN" sz="2400" dirty="0"/>
              <a:t>The adjusted R-square of four models we got:</a:t>
            </a:r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They are quite similar, so we choose the simplest one!</a:t>
            </a:r>
          </a:p>
          <a:p>
            <a:endParaRPr kumimoji="1"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525950"/>
              </p:ext>
            </p:extLst>
          </p:nvPr>
        </p:nvGraphicFramePr>
        <p:xfrm>
          <a:off x="1277302" y="2532406"/>
          <a:ext cx="9698356" cy="20499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245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45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45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245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2497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2 variables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2 variables with transformation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4 variables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4 variables with transformation</a:t>
                      </a:r>
                      <a:endParaRPr lang="zh-CN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4970">
                <a:tc>
                  <a:txBody>
                    <a:bodyPr/>
                    <a:lstStyle/>
                    <a:p>
                      <a:pPr algn="ctr"/>
                      <a:r>
                        <a:rPr lang="nb-NO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0.7398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0.729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0.7294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0.7168</a:t>
                      </a:r>
                      <a:endParaRPr lang="zh-CN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410EA33-D638-2744-BB73-573D2207C9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201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07"/>
    </mc:Choice>
    <mc:Fallback>
      <p:transition spd="slow" advTm="14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E3B93A-6105-4E0D-ABE7-1711117A80F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5EFD2BD-6E0E-4450-A3FF-5D1EA322A38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24D57B-FEC9-4779-B514-732685B876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2255" y="642257"/>
            <a:ext cx="11344957" cy="5226837"/>
          </a:xfrm>
        </p:spPr>
        <p:txBody>
          <a:bodyPr anchor="t">
            <a:normAutofit/>
          </a:bodyPr>
          <a:lstStyle/>
          <a:p>
            <a:r>
              <a:rPr kumimoji="1" lang="en-US" altLang="zh-CN" b="1" dirty="0"/>
              <a:t>Part 5: Model Comparison &amp; Outlier Detection</a:t>
            </a:r>
            <a:endParaRPr kumimoji="1" lang="zh-CN" alt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124974" y="1802310"/>
                <a:ext cx="9547038" cy="1698879"/>
              </a:xfrm>
            </p:spPr>
            <p:txBody>
              <a:bodyPr>
                <a:normAutofit lnSpcReduction="10000"/>
              </a:bodyPr>
              <a:lstStyle/>
              <a:p>
                <a:r>
                  <a:rPr kumimoji="1" lang="en-US" altLang="zh-CN" dirty="0">
                    <a:solidFill>
                      <a:schemeClr val="tx1"/>
                    </a:solidFill>
                  </a:rPr>
                  <a:t>Our final model:</a:t>
                </a:r>
              </a:p>
              <a:p>
                <a14:m>
                  <m:oMath xmlns:m="http://schemas.openxmlformats.org/officeDocument/2006/math">
                    <m:r>
                      <a:rPr kumimoji="1" lang="en-US" altLang="zh-CN" b="1" i="1" smtClean="0">
                        <a:latin typeface="Cambria Math" charset="0"/>
                      </a:rPr>
                      <m:t>𝑩𝒐𝒅𝒚𝒇𝒂𝒕</m:t>
                    </m:r>
                    <m:d>
                      <m:dPr>
                        <m:ctrlPr>
                          <a:rPr kumimoji="1" lang="en-US" altLang="zh-CN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1" i="1" smtClean="0">
                            <a:latin typeface="Cambria Math" charset="0"/>
                          </a:rPr>
                          <m:t>%</m:t>
                        </m:r>
                      </m:e>
                    </m:d>
                    <m:r>
                      <a:rPr kumimoji="1" lang="en-US" altLang="zh-CN" b="1" i="1" smtClean="0">
                        <a:latin typeface="Cambria Math" charset="0"/>
                      </a:rPr>
                      <m:t>=− 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𝟒𝟎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.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𝟖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 −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𝟎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.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𝟑𝟏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𝑾𝑬𝑰𝑮𝑯𝑻</m:t>
                    </m:r>
                    <m:d>
                      <m:dPr>
                        <m:ctrlPr>
                          <a:rPr kumimoji="1" lang="en-US" altLang="zh-CN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1" i="1" smtClean="0">
                            <a:latin typeface="Cambria Math" charset="0"/>
                          </a:rPr>
                          <m:t>𝒌𝒈</m:t>
                        </m:r>
                      </m:e>
                    </m:d>
                    <m:r>
                      <a:rPr kumimoji="1" lang="en-US" altLang="zh-CN" b="1" i="1" smtClean="0">
                        <a:latin typeface="Cambria Math" charset="0"/>
                      </a:rPr>
                      <m:t>+ 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𝟎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.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𝟗𝟐</m:t>
                    </m:r>
                    <m:r>
                      <a:rPr kumimoji="1" lang="en-US" altLang="zh-CN" b="1" i="1" smtClean="0">
                        <a:latin typeface="Cambria Math" charset="0"/>
                      </a:rPr>
                      <m:t>𝑨𝑩𝑫𝑶𝑴𝑬𝑵</m:t>
                    </m:r>
                    <m:d>
                      <m:dPr>
                        <m:ctrlPr>
                          <a:rPr kumimoji="1" lang="en-US" altLang="zh-CN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1" i="1" smtClean="0">
                            <a:latin typeface="Cambria Math" charset="0"/>
                          </a:rPr>
                          <m:t>𝒄𝒎</m:t>
                        </m:r>
                      </m:e>
                    </m:d>
                  </m:oMath>
                </a14:m>
                <a:endParaRPr kumimoji="1" lang="en-US" altLang="zh-CN" b="1" dirty="0"/>
              </a:p>
              <a:p>
                <a:pPr marL="0" indent="0">
                  <a:buNone/>
                </a:pPr>
                <a:endParaRPr kumimoji="1" lang="en-US" altLang="zh-CN" dirty="0"/>
              </a:p>
              <a:p>
                <a:pPr marL="0" indent="0">
                  <a:buNone/>
                </a:pPr>
                <a:r>
                  <a:rPr kumimoji="1" lang="zh-Hans" altLang="en-US" dirty="0"/>
                  <a:t> </a:t>
                </a:r>
                <a:endParaRPr kumimoji="1"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4974" y="1802310"/>
                <a:ext cx="9547038" cy="1698879"/>
              </a:xfrm>
              <a:blipFill>
                <a:blip r:embed="rId4"/>
                <a:stretch>
                  <a:fillRect l="-1596" t="-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001F908B-D84E-E949-9611-149B351F413D}"/>
              </a:ext>
            </a:extLst>
          </p:cNvPr>
          <p:cNvSpPr txBox="1"/>
          <p:nvPr/>
        </p:nvSpPr>
        <p:spPr>
          <a:xfrm>
            <a:off x="1768642" y="5943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794BE5B-677E-4C49-BE93-CF3345050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5541623"/>
              </p:ext>
            </p:extLst>
          </p:nvPr>
        </p:nvGraphicFramePr>
        <p:xfrm>
          <a:off x="1290398" y="3101830"/>
          <a:ext cx="9216190" cy="2767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08095">
                  <a:extLst>
                    <a:ext uri="{9D8B030D-6E8A-4147-A177-3AD203B41FA5}">
                      <a16:colId xmlns:a16="http://schemas.microsoft.com/office/drawing/2014/main" val="2794755123"/>
                    </a:ext>
                  </a:extLst>
                </a:gridCol>
                <a:gridCol w="4608095">
                  <a:extLst>
                    <a:ext uri="{9D8B030D-6E8A-4147-A177-3AD203B41FA5}">
                      <a16:colId xmlns:a16="http://schemas.microsoft.com/office/drawing/2014/main" val="2958944421"/>
                    </a:ext>
                  </a:extLst>
                </a:gridCol>
              </a:tblGrid>
              <a:tr h="691816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ans" sz="2400" dirty="0" err="1"/>
                        <a:t>Pr</a:t>
                      </a:r>
                      <a:r>
                        <a:rPr lang="en-US" altLang="zh-Hans" sz="2400" dirty="0"/>
                        <a:t>(&gt;|t|)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7656397"/>
                  </a:ext>
                </a:extLst>
              </a:tr>
              <a:tr h="691816">
                <a:tc>
                  <a:txBody>
                    <a:bodyPr/>
                    <a:lstStyle/>
                    <a:p>
                      <a:pPr algn="ctr"/>
                      <a:r>
                        <a:rPr lang="en-US" altLang="zh-Hans" sz="2400" dirty="0"/>
                        <a:t>(Intercept)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ans" sz="2400" dirty="0"/>
                        <a:t>3.75e-43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5999285"/>
                  </a:ext>
                </a:extLst>
              </a:tr>
              <a:tr h="691816">
                <a:tc>
                  <a:txBody>
                    <a:bodyPr/>
                    <a:lstStyle/>
                    <a:p>
                      <a:pPr algn="ctr"/>
                      <a:r>
                        <a:rPr lang="en-US" altLang="zh-Hans" sz="2400" dirty="0"/>
                        <a:t>Weight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ans" sz="2400" dirty="0"/>
                        <a:t>2.90e-12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9963117"/>
                  </a:ext>
                </a:extLst>
              </a:tr>
              <a:tr h="691816">
                <a:tc>
                  <a:txBody>
                    <a:bodyPr/>
                    <a:lstStyle/>
                    <a:p>
                      <a:pPr algn="ctr"/>
                      <a:r>
                        <a:rPr lang="en-US" altLang="zh-Hans" sz="2400" dirty="0"/>
                        <a:t>Abdomen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ans" sz="2400" dirty="0"/>
                        <a:t>2.59e-45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786523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3D08552-81A7-564A-85A0-41E21BB5E0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70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59"/>
    </mc:Choice>
    <mc:Fallback>
      <p:transition spd="slow" advTm="7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5763" y="0"/>
            <a:ext cx="11806237" cy="1237297"/>
          </a:xfrm>
        </p:spPr>
        <p:txBody>
          <a:bodyPr>
            <a:noAutofit/>
          </a:bodyPr>
          <a:lstStyle/>
          <a:p>
            <a:r>
              <a:rPr kumimoji="1" lang="en-US" altLang="zh-CN" b="1" dirty="0"/>
              <a:t>Part 5: Model Comparison and Outlier Detection</a:t>
            </a:r>
            <a:endParaRPr kumimoji="1" lang="zh-CN" altLang="en-US" b="1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94" y="1737360"/>
            <a:ext cx="10145572" cy="428148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297A43F-9803-3D49-B341-D8CA5B0B21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35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25"/>
    </mc:Choice>
    <mc:Fallback>
      <p:transition spd="slow" advTm="34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/>
              <a:t>Test Results for Mo</a:t>
            </a:r>
            <a:r>
              <a:rPr kumimoji="1" lang="en-US" altLang="zh-Hans" sz="2400" dirty="0"/>
              <a:t>del</a:t>
            </a:r>
            <a:r>
              <a:rPr kumimoji="1" lang="en-US" altLang="zh-CN" sz="2400" dirty="0"/>
              <a:t> 2</a:t>
            </a:r>
            <a:r>
              <a:rPr kumimoji="1" lang="zh-Hans" altLang="en-US" sz="2400" dirty="0"/>
              <a:t>  </a:t>
            </a:r>
            <a:r>
              <a:rPr kumimoji="1" lang="en-US" altLang="zh-CN" sz="2400" dirty="0"/>
              <a:t>:</a:t>
            </a:r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VIF:</a:t>
            </a:r>
            <a:endParaRPr kumimoji="1" lang="zh-CN" altLang="en-US" sz="24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953502"/>
              </p:ext>
            </p:extLst>
          </p:nvPr>
        </p:nvGraphicFramePr>
        <p:xfrm>
          <a:off x="1404459" y="2348393"/>
          <a:ext cx="9444040" cy="179498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860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235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44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8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Test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Null</a:t>
                      </a:r>
                      <a:r>
                        <a:rPr lang="en-US" altLang="zh-CN" sz="2400" baseline="0" dirty="0"/>
                        <a:t>  hypothesis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P-value</a:t>
                      </a:r>
                      <a:endParaRPr lang="zh-CN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32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Normality Test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residual is normally distributed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0.2689</a:t>
                      </a:r>
                      <a:endParaRPr lang="zh-CN" altLang="en-US" sz="2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3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dirty="0">
                          <a:effectLst/>
                        </a:rPr>
                        <a:t>Homoscedasticity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error's variance is constant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0.8069476</a:t>
                      </a:r>
                      <a:endParaRPr lang="zh-CN" altLang="en-US" sz="2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381198"/>
              </p:ext>
            </p:extLst>
          </p:nvPr>
        </p:nvGraphicFramePr>
        <p:xfrm>
          <a:off x="2062480" y="4954694"/>
          <a:ext cx="8127999" cy="9144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WEIGHT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ABDOMEN</a:t>
                      </a:r>
                      <a:endParaRPr lang="zh-CN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VIF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4.68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altLang="zh-CN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4.68</a:t>
                      </a:r>
                      <a:endParaRPr lang="zh-CN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标题 1"/>
          <p:cNvSpPr txBox="1">
            <a:spLocks/>
          </p:cNvSpPr>
          <p:nvPr/>
        </p:nvSpPr>
        <p:spPr>
          <a:xfrm>
            <a:off x="223360" y="415768"/>
            <a:ext cx="11806237" cy="12372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b="1" dirty="0"/>
              <a:t>Part 5: Model Comparison and Outlier Detection</a:t>
            </a:r>
            <a:endParaRPr kumimoji="1" lang="zh-CN" altLang="en-US" b="1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DA2312E-FB87-A047-B8FF-995E906319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83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97"/>
    </mc:Choice>
    <mc:Fallback>
      <p:transition spd="slow" advTm="33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1 Introduction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1507" y="1737360"/>
            <a:ext cx="10989945" cy="4023360"/>
          </a:xfrm>
        </p:spPr>
        <p:txBody>
          <a:bodyPr/>
          <a:lstStyle/>
          <a:p>
            <a:pPr>
              <a:buFont typeface="Wingdings" charset="2"/>
              <a:buChar char="l"/>
            </a:pPr>
            <a:endParaRPr lang="en-US" altLang="zh-CN" sz="2400" dirty="0"/>
          </a:p>
          <a:p>
            <a:pPr>
              <a:buFont typeface="Wingdings" charset="2"/>
              <a:buChar char="l"/>
            </a:pPr>
            <a:r>
              <a:rPr lang="en-US" altLang="zh-CN" sz="2400" dirty="0"/>
              <a:t> </a:t>
            </a:r>
            <a:r>
              <a:rPr lang="en-US" altLang="zh-CN" sz="2800" dirty="0"/>
              <a:t>Dataset: </a:t>
            </a:r>
          </a:p>
          <a:p>
            <a:pPr marL="0" indent="0">
              <a:buNone/>
            </a:pPr>
            <a:r>
              <a:rPr lang="en-US" altLang="zh-CN" sz="2800" dirty="0"/>
              <a:t>          Percentage of body fat + other 14 physical measurements of 252 men.</a:t>
            </a:r>
          </a:p>
          <a:p>
            <a:pPr marL="0" indent="0">
              <a:buNone/>
            </a:pPr>
            <a:endParaRPr lang="en-US" altLang="zh-CN" sz="2800" dirty="0"/>
          </a:p>
          <a:p>
            <a:pPr>
              <a:buFont typeface="Wingdings" charset="2"/>
              <a:buChar char="l"/>
            </a:pPr>
            <a:r>
              <a:rPr lang="en-US" altLang="zh-CN" sz="2800" dirty="0"/>
              <a:t> Goal:     </a:t>
            </a:r>
          </a:p>
          <a:p>
            <a:pPr marL="0" indent="0">
              <a:buNone/>
            </a:pPr>
            <a:r>
              <a:rPr lang="en-US" altLang="zh-CN" sz="2800" dirty="0"/>
              <a:t>          Propose a linear model to predict body fat.</a:t>
            </a:r>
            <a:endParaRPr kumimoji="1" lang="zh-CN" altLang="en-US" sz="28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040B316-B9F0-4A4B-A56D-ED6B7DF32F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0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92"/>
    </mc:Choice>
    <mc:Fallback>
      <p:transition spd="slow" advTm="11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6: Rule of Thumb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726965"/>
            <a:ext cx="10058400" cy="1034305"/>
          </a:xfrm>
        </p:spPr>
        <p:txBody>
          <a:bodyPr>
            <a:normAutofit/>
          </a:bodyPr>
          <a:lstStyle/>
          <a:p>
            <a:endParaRPr lang="en-US" altLang="zh-CN" sz="2400" b="1" dirty="0"/>
          </a:p>
          <a:p>
            <a:pPr algn="ctr"/>
            <a:r>
              <a:rPr lang="en-US" altLang="zh-CN" sz="2400" i="1" dirty="0"/>
              <a:t>“Multiply your weight (kg) by 0.3, add your abdomen (cm) and minus 50”</a:t>
            </a:r>
          </a:p>
          <a:p>
            <a:endParaRPr kumimoji="1" lang="en-US" altLang="zh-CN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220160"/>
              </p:ext>
            </p:extLst>
          </p:nvPr>
        </p:nvGraphicFramePr>
        <p:xfrm>
          <a:off x="669371" y="4209646"/>
          <a:ext cx="3314384" cy="99483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71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71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WEIGHT (kg)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ABDOMEN (cm)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80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90</a:t>
                      </a:r>
                      <a:endParaRPr lang="zh-CN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7" name="直线箭头连接符 6"/>
          <p:cNvCxnSpPr/>
          <p:nvPr/>
        </p:nvCxnSpPr>
        <p:spPr>
          <a:xfrm flipV="1">
            <a:off x="4155919" y="4665656"/>
            <a:ext cx="1457325" cy="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4279427" y="4239020"/>
            <a:ext cx="12015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Body</a:t>
            </a:r>
            <a:r>
              <a:rPr kumimoji="1" lang="en-US" altLang="zh-Hans" sz="2400" dirty="0" err="1"/>
              <a:t>F</a:t>
            </a:r>
            <a:r>
              <a:rPr kumimoji="1" lang="en-US" altLang="zh-CN" sz="2400" dirty="0" err="1"/>
              <a:t>at</a:t>
            </a:r>
            <a:endParaRPr kumimoji="1" lang="en-US" altLang="zh-CN" sz="2400" dirty="0"/>
          </a:p>
          <a:p>
            <a:r>
              <a:rPr kumimoji="1" lang="en-US" altLang="zh-CN" sz="2400" dirty="0"/>
              <a:t>  result</a:t>
            </a:r>
          </a:p>
          <a:p>
            <a:endParaRPr kumimoji="1" lang="zh-CN" altLang="en-US" dirty="0"/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2099055"/>
              </p:ext>
            </p:extLst>
          </p:nvPr>
        </p:nvGraphicFramePr>
        <p:xfrm>
          <a:off x="5776679" y="4168237"/>
          <a:ext cx="5987342" cy="99483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926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00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7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Precisely</a:t>
                      </a:r>
                      <a:r>
                        <a:rPr lang="en-US" altLang="zh-CN" baseline="0" dirty="0"/>
                        <a:t> Estimate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95% Confidence Interval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Rule of Thumb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17%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[16.5%, 17.5%]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16%</a:t>
                      </a:r>
                      <a:endParaRPr lang="zh-CN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/>
              <p:cNvSpPr txBox="1"/>
              <p:nvPr/>
            </p:nvSpPr>
            <p:spPr>
              <a:xfrm>
                <a:off x="2192483" y="2908614"/>
                <a:ext cx="821891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1" lang="en-US" altLang="zh-CN" sz="2400" b="0" i="1" smtClean="0">
                          <a:latin typeface="Cambria Math" charset="0"/>
                        </a:rPr>
                        <m:t>𝐵𝑜𝑑𝑦𝐹𝑎𝑡</m:t>
                      </m:r>
                      <m:r>
                        <a:rPr kumimoji="1" lang="en-US" altLang="zh-Hans" sz="2400" b="0" i="1" smtClean="0">
                          <a:latin typeface="Cambria Math" panose="02040503050406030204" pitchFamily="18" charset="0"/>
                        </a:rPr>
                        <m:t>(%)</m:t>
                      </m:r>
                      <m:r>
                        <a:rPr kumimoji="1" lang="en-US" altLang="zh-CN" sz="2400" b="0" i="1" smtClean="0">
                          <a:latin typeface="Cambria Math" charset="0"/>
                        </a:rPr>
                        <m:t>=−50+ 0.3</m:t>
                      </m:r>
                      <m:r>
                        <a:rPr kumimoji="1" lang="en-US" altLang="zh-CN" sz="2400" b="0" i="1" smtClean="0">
                          <a:latin typeface="Cambria Math" charset="0"/>
                        </a:rPr>
                        <m:t>𝑊𝐸𝐼𝐺𝐻𝑇</m:t>
                      </m:r>
                      <m:d>
                        <m:dPr>
                          <m:ctrlPr>
                            <a:rPr kumimoji="1"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2400" b="0" i="1" smtClean="0">
                              <a:latin typeface="Cambria Math" charset="0"/>
                            </a:rPr>
                            <m:t>𝑘𝑔</m:t>
                          </m:r>
                        </m:e>
                      </m:d>
                      <m:r>
                        <a:rPr kumimoji="1" lang="en-US" altLang="zh-CN" sz="2400" b="0" i="1" smtClean="0">
                          <a:latin typeface="Cambria Math" charset="0"/>
                        </a:rPr>
                        <m:t>+</m:t>
                      </m:r>
                      <m:r>
                        <a:rPr kumimoji="1" lang="en-US" altLang="zh-CN" sz="2400" b="0" i="1" smtClean="0">
                          <a:latin typeface="Cambria Math" charset="0"/>
                        </a:rPr>
                        <m:t>𝐴𝐵𝐷𝑂𝑀𝐸𝑁</m:t>
                      </m:r>
                      <m:d>
                        <m:dPr>
                          <m:ctrlPr>
                            <a:rPr kumimoji="1"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2400" b="0" i="1" smtClean="0">
                              <a:latin typeface="Cambria Math" charset="0"/>
                            </a:rPr>
                            <m:t>𝑐𝑚</m:t>
                          </m:r>
                        </m:e>
                      </m:d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2483" y="2908614"/>
                <a:ext cx="8218917" cy="369332"/>
              </a:xfrm>
              <a:prstGeom prst="rect">
                <a:avLst/>
              </a:prstGeom>
              <a:blipFill>
                <a:blip r:embed="rId4"/>
                <a:stretch>
                  <a:fillRect t="-3333" b="-3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2985F264-36E9-0040-94D5-7FD130850FCB}"/>
              </a:ext>
            </a:extLst>
          </p:cNvPr>
          <p:cNvSpPr txBox="1"/>
          <p:nvPr/>
        </p:nvSpPr>
        <p:spPr>
          <a:xfrm>
            <a:off x="669371" y="3623827"/>
            <a:ext cx="1523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400" dirty="0"/>
              <a:t>Example</a:t>
            </a:r>
            <a:r>
              <a:rPr lang="en-US" altLang="zh-Hans" dirty="0"/>
              <a:t>:</a:t>
            </a: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7B9F7C7-3DED-2848-AFA8-0A9922B79C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072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1"/>
    </mc:Choice>
    <mc:Fallback>
      <p:transition spd="slow" advTm="47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7: Strength and Weakness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707145"/>
            <a:ext cx="10058400" cy="4023360"/>
          </a:xfrm>
        </p:spPr>
        <p:txBody>
          <a:bodyPr>
            <a:normAutofit/>
          </a:bodyPr>
          <a:lstStyle/>
          <a:p>
            <a:endParaRPr kumimoji="1" lang="en-US" altLang="zh-CN" sz="2400" dirty="0"/>
          </a:p>
          <a:p>
            <a:r>
              <a:rPr kumimoji="1" lang="en-US" altLang="zh-CN" sz="2400" b="1" dirty="0"/>
              <a:t>Strength:</a:t>
            </a:r>
            <a:endParaRPr lang="en-US" altLang="zh-CN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2400" dirty="0"/>
              <a:t>Constant Effects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/>
              <a:t>Consistency of Unit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/>
              <a:t>Intuitively Reasonable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/>
              <a:t>Valid Model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/>
              <a:t>Simplicit</a:t>
            </a:r>
            <a:r>
              <a:rPr kumimoji="1" lang="en-US" altLang="zh-Hans" sz="2400" dirty="0"/>
              <a:t>y</a:t>
            </a:r>
            <a:endParaRPr kumimoji="1" lang="en-US" altLang="zh-CN" sz="2400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6126480" y="1845734"/>
            <a:ext cx="7840980" cy="374618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sz="2400" dirty="0"/>
          </a:p>
          <a:p>
            <a:r>
              <a:rPr kumimoji="1" lang="en-US" altLang="zh-CN" sz="2400" b="1" dirty="0"/>
              <a:t>Weakness:</a:t>
            </a:r>
            <a:endParaRPr lang="en-US" altLang="zh-CN" sz="2400" b="1" dirty="0"/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/>
              <a:t>Linearity Assumption may not </a:t>
            </a:r>
            <a:r>
              <a:rPr kumimoji="1" lang="en-US" altLang="zh-Hans" sz="2400" dirty="0"/>
              <a:t>s</a:t>
            </a:r>
            <a:r>
              <a:rPr kumimoji="1" lang="en-US" altLang="zh-CN" sz="2400" dirty="0"/>
              <a:t>atisfied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sz="2400" dirty="0"/>
              <a:t>Model Suitable for Men only</a:t>
            </a:r>
          </a:p>
          <a:p>
            <a:pPr marL="457200" indent="-457200">
              <a:buFont typeface="+mj-lt"/>
              <a:buAutoNum type="arabicPeriod"/>
            </a:pPr>
            <a:endParaRPr kumimoji="1" lang="en-US" altLang="zh-CN" sz="2400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6126480" y="3718825"/>
            <a:ext cx="7840980" cy="374618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sz="2400" dirty="0"/>
          </a:p>
          <a:p>
            <a:pPr marL="0" indent="0">
              <a:buNone/>
            </a:pPr>
            <a:r>
              <a:rPr kumimoji="1" lang="en-US" altLang="zh-Hans" sz="2400" b="1" dirty="0"/>
              <a:t>Further</a:t>
            </a:r>
            <a:r>
              <a:rPr kumimoji="1" lang="zh-Hans" altLang="en-US" sz="2400" b="1" dirty="0"/>
              <a:t> </a:t>
            </a:r>
            <a:r>
              <a:rPr kumimoji="1" lang="en-US" altLang="zh-Hans" sz="2400" b="1" dirty="0"/>
              <a:t>work</a:t>
            </a:r>
          </a:p>
          <a:p>
            <a:pPr marL="0" indent="0">
              <a:buNone/>
            </a:pPr>
            <a:r>
              <a:rPr kumimoji="1" lang="en-US" altLang="zh-Hans" sz="2400" dirty="0"/>
              <a:t>F</a:t>
            </a:r>
            <a:r>
              <a:rPr kumimoji="1" lang="en-US" altLang="zh-CN" sz="2400" dirty="0"/>
              <a:t>ind an nonlinear model if exist</a:t>
            </a:r>
            <a:r>
              <a:rPr kumimoji="1" lang="en-US" altLang="zh-Hans" sz="2400" dirty="0"/>
              <a:t>s.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26405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4CC594A-A820-450F-B363-C19201FCFEC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FAB3DA-E9ED-4574-ABCC-378BC0FF1BB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B8D6B0-55D6-48DC-86D8-FD95D5F118A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kumimoji="1" lang="en-US" altLang="zh-CN" sz="4000" b="1" dirty="0">
                <a:solidFill>
                  <a:srgbClr val="FFFFFF"/>
                </a:solidFill>
              </a:rPr>
              <a:t>Part 2: </a:t>
            </a:r>
            <a:br>
              <a:rPr kumimoji="1" lang="en-US" altLang="zh-CN" sz="4000" b="1" dirty="0">
                <a:solidFill>
                  <a:srgbClr val="FFFFFF"/>
                </a:solidFill>
              </a:rPr>
            </a:br>
            <a:r>
              <a:rPr kumimoji="1" lang="en-US" altLang="zh-CN" sz="4000" b="1" dirty="0">
                <a:solidFill>
                  <a:srgbClr val="FFFFFF"/>
                </a:solidFill>
              </a:rPr>
              <a:t>Data Cleaning</a:t>
            </a:r>
            <a:endParaRPr kumimoji="1" lang="zh-CN" altLang="en-US" sz="4000" b="1" dirty="0">
              <a:solidFill>
                <a:srgbClr val="FFFFFF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2370" y="2925263"/>
            <a:ext cx="3084844" cy="3335519"/>
          </a:xfrm>
        </p:spPr>
        <p:txBody>
          <a:bodyPr>
            <a:normAutofit/>
          </a:bodyPr>
          <a:lstStyle/>
          <a:p>
            <a:r>
              <a:rPr kumimoji="1" lang="en-US" altLang="zh-CN" sz="2400" dirty="0">
                <a:solidFill>
                  <a:srgbClr val="FFFFFF"/>
                </a:solidFill>
              </a:rPr>
              <a:t>Boxplot of raw data:</a:t>
            </a:r>
          </a:p>
          <a:p>
            <a:endParaRPr kumimoji="1" lang="zh-CN" altLang="en-US" sz="1500" dirty="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284" y="266451"/>
            <a:ext cx="8075716" cy="632509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507B6B2-9110-8943-94C6-2E057D328F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504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48"/>
    </mc:Choice>
    <mc:Fallback>
      <p:transition spd="slow" advTm="12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84B70D5-875B-433D-BDBD-1522A85D6C1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FC539C-B783-4B03-9F9E-D13430F3F6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299956-A9E7-4FC1-A0B1-D590CA9730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947DF4A-614C-4B4C-8B80-E5B9D8E8CFE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Part 2: Data Cleaning</a:t>
            </a:r>
            <a:endParaRPr kumimoji="1" lang="zh-CN" alt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7859485" y="2374919"/>
                <a:ext cx="3690257" cy="3670180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sz="2400" dirty="0"/>
                  <a:t>Consistence of BODYFAT versus DENSIT</a:t>
                </a:r>
                <a:r>
                  <a:rPr lang="en-US" altLang="zh-Hans" sz="2400" dirty="0"/>
                  <a:t>Y</a:t>
                </a:r>
                <a:r>
                  <a:rPr lang="en-US" altLang="zh-CN" sz="2400" dirty="0"/>
                  <a:t>:</a:t>
                </a:r>
              </a:p>
              <a:p>
                <a:r>
                  <a:rPr lang="en-US" altLang="zh-CN" b="0" dirty="0"/>
                  <a:t>    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charset="0"/>
                      </a:rPr>
                      <m:t>𝐵𝑜𝑑𝑦𝑓𝑎𝑡</m:t>
                    </m:r>
                    <m:r>
                      <a:rPr lang="en-US" altLang="zh-CN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1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altLang="zh-CN" b="0" i="1" smtClean="0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charset="0"/>
                          </a:rPr>
                          <m:t>𝛽</m:t>
                        </m:r>
                      </m:e>
                      <m:sub>
                        <m:r>
                          <a:rPr lang="en-US" altLang="zh-CN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f>
                      <m:fPr>
                        <m:ctrlPr>
                          <a:rPr lang="mr-IN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altLang="zh-CN" b="0" i="1" smtClean="0">
                            <a:latin typeface="Cambria Math" charset="0"/>
                          </a:rPr>
                          <m:t>𝐷𝑒𝑛𝑠𝑖𝑡𝑦</m:t>
                        </m:r>
                      </m:den>
                    </m:f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59485" y="2374919"/>
                <a:ext cx="3690257" cy="3670180"/>
              </a:xfrm>
              <a:blipFill>
                <a:blip r:embed="rId4"/>
                <a:stretch>
                  <a:fillRect l="-2405" t="-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6702EC47-2E31-A24A-89FF-B105BE3F43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44" y="390312"/>
            <a:ext cx="7777599" cy="555369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351EA0A-9436-8641-9BFD-0DB0BA61CA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908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93"/>
    </mc:Choice>
    <mc:Fallback>
      <p:transition spd="slow" advTm="13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2: Data Cleaning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400" dirty="0"/>
              <a:t>Now let’s look into these three points.</a:t>
            </a:r>
          </a:p>
          <a:p>
            <a:endParaRPr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79874"/>
              </p:ext>
            </p:extLst>
          </p:nvPr>
        </p:nvGraphicFramePr>
        <p:xfrm>
          <a:off x="1579878" y="2888014"/>
          <a:ext cx="9093203" cy="153275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666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17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548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66375">
                <a:tc>
                  <a:txBody>
                    <a:bodyPr/>
                    <a:lstStyle/>
                    <a:p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CN" sz="2400" dirty="0"/>
                        <a:t>Recorded </a:t>
                      </a:r>
                      <a:r>
                        <a:rPr kumimoji="1" lang="en-US" altLang="zh-CN" sz="2400" dirty="0" err="1"/>
                        <a:t>BodyFat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CN" sz="2400" dirty="0"/>
                        <a:t>Estimated </a:t>
                      </a:r>
                      <a:r>
                        <a:rPr kumimoji="1" lang="en-US" altLang="zh-CN" sz="2400" dirty="0" err="1"/>
                        <a:t>BodyFat</a:t>
                      </a:r>
                      <a:r>
                        <a:rPr kumimoji="1" lang="en-US" altLang="zh-CN" sz="2400" dirty="0"/>
                        <a:t> by</a:t>
                      </a:r>
                      <a:r>
                        <a:rPr kumimoji="1" lang="en-US" altLang="zh-CN" sz="2400" baseline="0" dirty="0"/>
                        <a:t> Formula</a:t>
                      </a:r>
                      <a:endParaRPr lang="zh-CN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3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Record No.95</a:t>
                      </a:r>
                      <a:endParaRPr lang="en-US" altLang="zh-CN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9.6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0.4</a:t>
                      </a:r>
                      <a:endParaRPr lang="zh-CN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7135177" y="5186363"/>
            <a:ext cx="42462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This </a:t>
            </a:r>
            <a:r>
              <a:rPr kumimoji="1" lang="en-US" altLang="zh-CN" sz="2400"/>
              <a:t>is too </a:t>
            </a:r>
            <a:r>
              <a:rPr kumimoji="1" lang="en-US" altLang="zh-CN" sz="2400" dirty="0"/>
              <a:t>small, impossible!</a:t>
            </a:r>
            <a:endParaRPr kumimoji="1" lang="zh-CN" altLang="en-US" sz="2400" dirty="0"/>
          </a:p>
        </p:txBody>
      </p:sp>
      <p:cxnSp>
        <p:nvCxnSpPr>
          <p:cNvPr id="7" name="直线箭头连接符 6"/>
          <p:cNvCxnSpPr/>
          <p:nvPr/>
        </p:nvCxnSpPr>
        <p:spPr>
          <a:xfrm flipH="1" flipV="1">
            <a:off x="8829675" y="4529138"/>
            <a:ext cx="428625" cy="6572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8FD1571-01CA-E34D-8733-62F831E89B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359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73"/>
    </mc:Choice>
    <mc:Fallback>
      <p:transition spd="slow" advTm="7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2: Data Cleaning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51659"/>
            <a:ext cx="10058400" cy="4234815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Compare with a correctly recorded point No. 24:</a:t>
            </a:r>
          </a:p>
          <a:p>
            <a:pPr marL="0" indent="0">
              <a:lnSpc>
                <a:spcPct val="40000"/>
              </a:lnSpc>
              <a:buNone/>
            </a:pPr>
            <a:endParaRPr kumimoji="1" lang="en-US" altLang="zh-CN" dirty="0"/>
          </a:p>
          <a:p>
            <a:r>
              <a:rPr kumimoji="1" lang="en-US" altLang="zh-CN" sz="2400" dirty="0"/>
              <a:t>The recorded </a:t>
            </a:r>
            <a:r>
              <a:rPr kumimoji="1" lang="en-US" altLang="zh-CN" sz="2400" dirty="0" err="1"/>
              <a:t>BodyFat</a:t>
            </a:r>
            <a:r>
              <a:rPr kumimoji="1" lang="en-US" altLang="zh-CN" sz="2400" dirty="0"/>
              <a:t> is more reasonable, we stick to that one.</a:t>
            </a:r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484269"/>
              </p:ext>
            </p:extLst>
          </p:nvPr>
        </p:nvGraphicFramePr>
        <p:xfrm>
          <a:off x="1804766" y="2351628"/>
          <a:ext cx="8643427" cy="138489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364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11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374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4472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CN" sz="2000" dirty="0"/>
                        <a:t>Recorded </a:t>
                      </a:r>
                      <a:r>
                        <a:rPr kumimoji="1" lang="en-US" altLang="zh-CN" sz="2000" dirty="0" err="1"/>
                        <a:t>BodyFat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CN" sz="2000" dirty="0"/>
                        <a:t>Estimated </a:t>
                      </a:r>
                      <a:r>
                        <a:rPr kumimoji="1" lang="en-US" altLang="zh-CN" sz="2000" dirty="0" err="1"/>
                        <a:t>BodyFat</a:t>
                      </a:r>
                      <a:r>
                        <a:rPr kumimoji="1" lang="en-US" altLang="zh-CN" sz="2000" dirty="0"/>
                        <a:t> by Formula</a:t>
                      </a:r>
                      <a:endParaRPr lang="zh-CN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1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/>
                        <a:t>Record No.75</a:t>
                      </a:r>
                      <a:endParaRPr lang="en-US" altLang="zh-CN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18.3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14.1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D26AFBA-F173-204F-8C90-5B06D06F48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917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60"/>
    </mc:Choice>
    <mc:Fallback>
      <p:transition spd="slow" advTm="7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2: Data Cleaning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51659"/>
            <a:ext cx="10058400" cy="4234815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Compare with a correctly recorded point No. 24:</a:t>
            </a:r>
          </a:p>
          <a:p>
            <a:pPr marL="0" indent="0">
              <a:lnSpc>
                <a:spcPct val="40000"/>
              </a:lnSpc>
              <a:buNone/>
            </a:pPr>
            <a:endParaRPr kumimoji="1" lang="en-US" altLang="zh-CN" dirty="0"/>
          </a:p>
          <a:p>
            <a:r>
              <a:rPr kumimoji="1" lang="en-US" altLang="zh-CN" sz="2400" dirty="0"/>
              <a:t>The estimated </a:t>
            </a:r>
            <a:r>
              <a:rPr kumimoji="1" lang="en-US" altLang="zh-CN" sz="2400" dirty="0" err="1"/>
              <a:t>BodyFat</a:t>
            </a:r>
            <a:r>
              <a:rPr kumimoji="1" lang="en-US" altLang="zh-CN" sz="2400" dirty="0"/>
              <a:t> is more reasonable, we change</a:t>
            </a:r>
            <a:r>
              <a:rPr kumimoji="1" lang="zh-Hans" altLang="en-US" sz="2400" dirty="0"/>
              <a:t> </a:t>
            </a:r>
            <a:r>
              <a:rPr kumimoji="1" lang="en-US" altLang="zh-Hans" sz="2400" dirty="0"/>
              <a:t>it</a:t>
            </a:r>
            <a:r>
              <a:rPr kumimoji="1" lang="en-US" altLang="zh-CN" sz="2400" dirty="0"/>
              <a:t> to that one.</a:t>
            </a:r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202807"/>
              </p:ext>
            </p:extLst>
          </p:nvPr>
        </p:nvGraphicFramePr>
        <p:xfrm>
          <a:off x="1792062" y="2444091"/>
          <a:ext cx="8668836" cy="14181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356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308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817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6262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CN" sz="2000" dirty="0"/>
                        <a:t>Recorded </a:t>
                      </a:r>
                      <a:r>
                        <a:rPr kumimoji="1" lang="en-US" altLang="zh-CN" sz="2000" dirty="0" err="1"/>
                        <a:t>BodyFat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CN" sz="2000" dirty="0"/>
                        <a:t>Estimated </a:t>
                      </a:r>
                      <a:r>
                        <a:rPr kumimoji="1" lang="en-US" altLang="zh-CN" sz="2000" dirty="0" err="1"/>
                        <a:t>BodyFat</a:t>
                      </a:r>
                      <a:r>
                        <a:rPr kumimoji="1" lang="en-US" altLang="zh-CN" sz="2000" dirty="0"/>
                        <a:t> by Formula</a:t>
                      </a:r>
                      <a:endParaRPr lang="zh-CN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55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/>
                        <a:t>Record No.47</a:t>
                      </a:r>
                      <a:endParaRPr lang="en-US" altLang="zh-CN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6.4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14.1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CC3878F-3DAE-7247-9C36-12DFE31B27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136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8"/>
    </mc:Choice>
    <mc:Fallback>
      <p:transition spd="slow" advTm="3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84B70D5-875B-433D-BDBD-1522A85D6C1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FC539C-B783-4B03-9F9E-D13430F3F6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299956-A9E7-4FC1-A0B1-D590CA9730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947DF4A-614C-4B4C-8B80-E5B9D8E8CFE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Part 2: Data Cleaning</a:t>
            </a:r>
            <a:endParaRPr kumimoji="1" lang="zh-CN" alt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7859485" y="2374919"/>
                <a:ext cx="3690257" cy="3670180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sz="2400" dirty="0"/>
                  <a:t>Consistence of BMI versus HEIGHT and WEIGHT:</a:t>
                </a:r>
              </a:p>
              <a:p>
                <a:r>
                  <a:rPr lang="en-US" altLang="zh-CN" b="0" dirty="0"/>
                  <a:t>            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charset="0"/>
                      </a:rPr>
                      <m:t>𝐵𝑀𝐼</m:t>
                    </m:r>
                    <m:r>
                      <a:rPr lang="en-US" altLang="zh-CN" sz="2200" b="0" i="1" smtClean="0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mr-IN" altLang="zh-CN" sz="2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 charset="0"/>
                          </a:rPr>
                          <m:t>𝑤𝑒𝑖𝑔h𝑡</m:t>
                        </m:r>
                        <m:r>
                          <a:rPr lang="en-US" altLang="zh-CN" sz="2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altLang="zh-CN" sz="2200" b="0" i="1" smtClean="0">
                            <a:latin typeface="Cambria Math" charset="0"/>
                          </a:rPr>
                          <m:t>𝑘𝑔</m:t>
                        </m:r>
                        <m:r>
                          <a:rPr lang="en-US" altLang="zh-CN" sz="2200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 charset="0"/>
                          </a:rPr>
                          <m:t>h𝑒𝑖𝑔h𝑡</m:t>
                        </m:r>
                        <m:r>
                          <a:rPr lang="en-US" altLang="zh-CN" sz="2200" b="0" i="1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200" b="0" i="1" smtClean="0">
                                <a:latin typeface="Cambria Math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US" altLang="zh-CN" sz="2200" b="0" i="1" smtClean="0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200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endParaRPr lang="en-US" altLang="zh-CN" sz="2200" dirty="0"/>
              </a:p>
              <a:p>
                <a:endParaRPr lang="en-US" altLang="zh-CN" sz="2200" dirty="0"/>
              </a:p>
              <a:p>
                <a:endParaRPr lang="en-US" altLang="zh-CN" sz="2200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59485" y="2374919"/>
                <a:ext cx="3690257" cy="3670180"/>
              </a:xfrm>
              <a:blipFill>
                <a:blip r:embed="rId4"/>
                <a:stretch>
                  <a:fillRect l="-2405" t="-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/>
          <p:cNvSpPr txBox="1"/>
          <p:nvPr/>
        </p:nvSpPr>
        <p:spPr>
          <a:xfrm>
            <a:off x="8029575" y="4457700"/>
            <a:ext cx="3428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These two points are excluded.</a:t>
            </a:r>
            <a:endParaRPr kumimoji="1" lang="zh-CN" altLang="en-US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" r="7782"/>
          <a:stretch/>
        </p:blipFill>
        <p:spPr>
          <a:xfrm>
            <a:off x="0" y="335099"/>
            <a:ext cx="7253059" cy="599921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EFF5963-E05B-3646-B340-1784D25784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100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88"/>
    </mc:Choice>
    <mc:Fallback>
      <p:transition spd="slow" advTm="7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Part 3: Variable Selection</a:t>
            </a:r>
            <a:endParaRPr kumimoji="1" lang="zh-CN" altLang="en-US" b="1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5952229"/>
              </p:ext>
            </p:extLst>
          </p:nvPr>
        </p:nvGraphicFramePr>
        <p:xfrm>
          <a:off x="1097280" y="2017711"/>
          <a:ext cx="10058400" cy="394017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85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Selected Variables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Selected </a:t>
                      </a:r>
                      <a:r>
                        <a:rPr lang="en-US" altLang="zh-CN" sz="2000" b="1" i="0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Varibles</a:t>
                      </a:r>
                      <a:endParaRPr lang="zh-CN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5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BIC Backward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WEIGHT, ABDOMEN, FOREARM, WRIST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AIC Forward &amp; Both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variables</a:t>
                      </a:r>
                      <a:endParaRPr lang="zh-CN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5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BIC Forward &amp; Both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ABDOMEN, WEIGHT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Mallow's </a:t>
                      </a:r>
                      <a:r>
                        <a:rPr lang="en-US" altLang="zh-CN" sz="2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Cp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 variables</a:t>
                      </a:r>
                      <a:endParaRPr lang="zh-CN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8504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AIC Backward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 variables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LASSO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 variables</a:t>
                      </a:r>
                      <a:endParaRPr lang="zh-CN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C347919-4F1A-B74C-943A-EDDFB55A9B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1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18"/>
    </mc:Choice>
    <mc:Fallback>
      <p:transition spd="slow" advTm="11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怀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1065</TotalTime>
  <Words>656</Words>
  <Application>Microsoft Macintosh PowerPoint</Application>
  <PresentationFormat>Widescreen</PresentationFormat>
  <Paragraphs>196</Paragraphs>
  <Slides>21</Slides>
  <Notes>0</Notes>
  <HiddenSlides>0</HiddenSlides>
  <MMClips>20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DengXian</vt:lpstr>
      <vt:lpstr>宋体</vt:lpstr>
      <vt:lpstr>Calibri</vt:lpstr>
      <vt:lpstr>Calibri Light</vt:lpstr>
      <vt:lpstr>Cambria Math</vt:lpstr>
      <vt:lpstr>Mangal</vt:lpstr>
      <vt:lpstr>Times New Roman</vt:lpstr>
      <vt:lpstr>Wingdings</vt:lpstr>
      <vt:lpstr>怀旧</vt:lpstr>
      <vt:lpstr>Body Fat Prediction</vt:lpstr>
      <vt:lpstr>Part 1 Introduction</vt:lpstr>
      <vt:lpstr>Part 2:  Data Cleaning</vt:lpstr>
      <vt:lpstr>Part 2: Data Cleaning</vt:lpstr>
      <vt:lpstr>Part 2: Data Cleaning</vt:lpstr>
      <vt:lpstr>Part 2: Data Cleaning</vt:lpstr>
      <vt:lpstr>Part 2: Data Cleaning</vt:lpstr>
      <vt:lpstr>Part 2: Data Cleaning</vt:lpstr>
      <vt:lpstr>Part 3: Variable Selection</vt:lpstr>
      <vt:lpstr>Part 3: Variable Selection</vt:lpstr>
      <vt:lpstr>Part 3: Variable Selection</vt:lpstr>
      <vt:lpstr>Part 4: Model Diagnostic</vt:lpstr>
      <vt:lpstr>Part 4: Model Diagnostic</vt:lpstr>
      <vt:lpstr>Part 4: Model Diagnostic</vt:lpstr>
      <vt:lpstr>Part 4: Model Diagnostic</vt:lpstr>
      <vt:lpstr>Part 5: Model Comparison and Outlier Detection</vt:lpstr>
      <vt:lpstr>Part 5: Model Comparison &amp; Outlier Detection</vt:lpstr>
      <vt:lpstr>Part 5: Model Comparison and Outlier Detection</vt:lpstr>
      <vt:lpstr>PowerPoint Presentation</vt:lpstr>
      <vt:lpstr>Part 6: Rule of Thumb</vt:lpstr>
      <vt:lpstr>Part 7: Strength and Weakness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 628 Module 1</dc:title>
  <dc:creator>YIQIAO ZHANG</dc:creator>
  <cp:lastModifiedBy>JIANXIONG WANG</cp:lastModifiedBy>
  <cp:revision>44</cp:revision>
  <dcterms:created xsi:type="dcterms:W3CDTF">2018-03-03T04:10:59Z</dcterms:created>
  <dcterms:modified xsi:type="dcterms:W3CDTF">2018-03-06T17:35:01Z</dcterms:modified>
</cp:coreProperties>
</file>

<file path=docProps/thumbnail.jpeg>
</file>